
<file path=[Content_Types].xml><?xml version="1.0" encoding="utf-8"?>
<Types xmlns="http://schemas.openxmlformats.org/package/2006/content-types">
  <Default Extension="rels" ContentType="application/vnd.openxmlformats-package.relationships+xml"/>
  <Override PartName="/customXml/itemProps2.xml" ContentType="application/vnd.openxmlformats-officedocument.customXmlPropertie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customXml/itemProps1.xml" ContentType="application/vnd.openxmlformats-officedocument.customXmlProperties+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93455" r:id="rId4"/>
  </p:sldMasterIdLst>
  <p:notesMasterIdLst>
    <p:notesMasterId r:id="rId10"/>
  </p:notesMasterIdLst>
  <p:sldIdLst>
    <p:sldId id="256" r:id="rId5"/>
    <p:sldId id="257" r:id="rId6"/>
    <p:sldId id="263" r:id="rId7"/>
    <p:sldId id="264" r:id="rId8"/>
    <p:sldId id="265"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E8DAB"/>
    <a:srgbClr val="94BCD2"/>
    <a:srgbClr val="B00000"/>
    <a:srgbClr val="03608B"/>
    <a:srgbClr val="909090"/>
    <a:srgbClr val="666666"/>
    <a:srgbClr val="6E841A"/>
    <a:srgbClr val="606062"/>
    <a:srgbClr val="FFCC00"/>
    <a:srgbClr val="33460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589" autoAdjust="0"/>
    <p:restoredTop sz="94660"/>
  </p:normalViewPr>
  <p:slideViewPr>
    <p:cSldViewPr snapToGrid="0" snapToObjects="1">
      <p:cViewPr>
        <p:scale>
          <a:sx n="100" d="100"/>
          <a:sy n="100" d="100"/>
        </p:scale>
        <p:origin x="-2432" y="-173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6D7F9-EE17-0946-B8E7-BD62809C801C}" type="datetimeFigureOut">
              <a:rPr lang="en-US" smtClean="0"/>
              <a:pPr/>
              <a:t>9/24/13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F93C1-2F2C-A441-A62C-9399651B1E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23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F93C1-2F2C-A441-A62C-9399651B1E72}"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9/24/13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9/24/13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9/24/13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9/24/13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9/24/13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EFBE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3800" y="1560409"/>
            <a:ext cx="3357311" cy="2440091"/>
          </a:xfrm>
        </p:spPr>
        <p:txBody>
          <a:bodyPr anchor="t">
            <a:noAutofit/>
          </a:bodyPr>
          <a:lstStyle/>
          <a:p>
            <a:pPr algn="l">
              <a:lnSpc>
                <a:spcPct val="120000"/>
              </a:lnSpc>
              <a:spcAft>
                <a:spcPts val="3000"/>
              </a:spcAft>
            </a:pPr>
            <a:r>
              <a:rPr lang="en-US" sz="2000" dirty="0" smtClean="0">
                <a:solidFill>
                  <a:srgbClr val="666666"/>
                </a:solidFill>
                <a:latin typeface="Arial Black"/>
                <a:cs typeface="Arial Black"/>
              </a:rPr>
              <a:t>November 7 </a:t>
            </a:r>
            <a:r>
              <a:rPr lang="en-US" sz="2000" dirty="0" smtClean="0">
                <a:solidFill>
                  <a:srgbClr val="666666"/>
                </a:solidFill>
                <a:latin typeface="Arial Black"/>
                <a:ea typeface="ＭＳ ゴシック"/>
                <a:cs typeface="Arial Black"/>
              </a:rPr>
              <a:t>−</a:t>
            </a:r>
            <a:r>
              <a:rPr lang="en-US" sz="2000" dirty="0" smtClean="0">
                <a:solidFill>
                  <a:srgbClr val="666666"/>
                </a:solidFill>
                <a:latin typeface="Arial Black"/>
                <a:cs typeface="Arial Black"/>
              </a:rPr>
              <a:t> 9, 2013</a:t>
            </a:r>
            <a:br>
              <a:rPr lang="en-US" sz="2000" dirty="0" smtClean="0">
                <a:solidFill>
                  <a:srgbClr val="666666"/>
                </a:solidFill>
                <a:latin typeface="Arial Black"/>
                <a:cs typeface="Arial Black"/>
              </a:rPr>
            </a:br>
            <a:r>
              <a:rPr lang="en-US" sz="2000" dirty="0" smtClean="0">
                <a:solidFill>
                  <a:srgbClr val="666666"/>
                </a:solidFill>
                <a:latin typeface="Arial Black"/>
                <a:cs typeface="Arial Black"/>
              </a:rPr>
              <a:t>Erb Memorial Union</a:t>
            </a:r>
            <a:br>
              <a:rPr lang="en-US" sz="2000" dirty="0" smtClean="0">
                <a:solidFill>
                  <a:srgbClr val="666666"/>
                </a:solidFill>
                <a:latin typeface="Arial Black"/>
                <a:cs typeface="Arial Black"/>
              </a:rPr>
            </a:br>
            <a:r>
              <a:rPr lang="en-US" sz="2000" dirty="0" smtClean="0">
                <a:solidFill>
                  <a:srgbClr val="666666"/>
                </a:solidFill>
                <a:latin typeface="Arial Black"/>
                <a:cs typeface="Arial Black"/>
              </a:rPr>
              <a:t>University of Oregon</a:t>
            </a:r>
            <a:r>
              <a:rPr lang="en-US" sz="2000" dirty="0" smtClean="0">
                <a:solidFill>
                  <a:srgbClr val="666666"/>
                </a:solidFill>
                <a:latin typeface="Arial Narrow"/>
                <a:cs typeface="Arial Narrow"/>
              </a:rPr>
              <a:t/>
            </a:r>
            <a:br>
              <a:rPr lang="en-US" sz="2000" dirty="0" smtClean="0">
                <a:solidFill>
                  <a:srgbClr val="666666"/>
                </a:solidFill>
                <a:latin typeface="Arial Narrow"/>
                <a:cs typeface="Arial Narrow"/>
              </a:rPr>
            </a:br>
            <a:r>
              <a:rPr lang="en-US" sz="1600" dirty="0" smtClean="0">
                <a:solidFill>
                  <a:srgbClr val="B00000"/>
                </a:solidFill>
                <a:latin typeface="Arial Narrow"/>
                <a:cs typeface="Arial Narrow"/>
              </a:rPr>
              <a:t/>
            </a:r>
            <a:br>
              <a:rPr lang="en-US" sz="1600" dirty="0" smtClean="0">
                <a:solidFill>
                  <a:srgbClr val="B00000"/>
                </a:solidFill>
                <a:latin typeface="Arial Narrow"/>
                <a:cs typeface="Arial Narrow"/>
              </a:rPr>
            </a:br>
            <a:r>
              <a:rPr lang="en-US" sz="1200" dirty="0" smtClean="0">
                <a:solidFill>
                  <a:srgbClr val="666666"/>
                </a:solidFill>
                <a:latin typeface="Arial Black"/>
                <a:ea typeface="ＭＳ ゴシック"/>
                <a:cs typeface="Arial Black"/>
              </a:rPr>
              <a:t>Presented by the Center for the Study of Women in Society, ASUO Women’s Center, and the Department of Women’s and Gender Studies</a:t>
            </a:r>
            <a:endParaRPr lang="en-US" sz="1200" dirty="0">
              <a:solidFill>
                <a:srgbClr val="666666"/>
              </a:solidFill>
              <a:latin typeface="Arial Narrow"/>
              <a:cs typeface="Arial Narrow"/>
            </a:endParaRPr>
          </a:p>
        </p:txBody>
      </p:sp>
      <p:sp>
        <p:nvSpPr>
          <p:cNvPr id="3" name="Subtitle 2"/>
          <p:cNvSpPr>
            <a:spLocks noGrp="1"/>
          </p:cNvSpPr>
          <p:nvPr>
            <p:ph type="subTitle" idx="1"/>
          </p:nvPr>
        </p:nvSpPr>
        <p:spPr>
          <a:xfrm>
            <a:off x="5206000" y="4127499"/>
            <a:ext cx="3760200" cy="968081"/>
          </a:xfrm>
        </p:spPr>
        <p:txBody>
          <a:bodyPr>
            <a:normAutofit/>
          </a:bodyPr>
          <a:lstStyle/>
          <a:p>
            <a:pPr algn="r"/>
            <a:r>
              <a:rPr lang="en-US" sz="2000" dirty="0">
                <a:solidFill>
                  <a:srgbClr val="666666"/>
                </a:solidFill>
                <a:latin typeface="Arial Black"/>
                <a:ea typeface="ＭＳ ゴシック"/>
                <a:cs typeface="Arial Black"/>
              </a:rPr>
              <a:t>Register at</a:t>
            </a:r>
          </a:p>
          <a:p>
            <a:pPr algn="r">
              <a:lnSpc>
                <a:spcPct val="70000"/>
              </a:lnSpc>
            </a:pPr>
            <a:r>
              <a:rPr lang="en-US" b="1" dirty="0" err="1" smtClean="0">
                <a:solidFill>
                  <a:srgbClr val="B00000"/>
                </a:solidFill>
                <a:latin typeface="Arial"/>
                <a:cs typeface="Arial"/>
              </a:rPr>
              <a:t>csws.uoregon.edu</a:t>
            </a:r>
            <a:endParaRPr lang="en-US" b="1" dirty="0">
              <a:solidFill>
                <a:srgbClr val="B00000"/>
              </a:solidFill>
              <a:latin typeface="Arial"/>
              <a:cs typeface="Arial"/>
            </a:endParaRPr>
          </a:p>
        </p:txBody>
      </p:sp>
      <p:sp>
        <p:nvSpPr>
          <p:cNvPr id="6" name="Title 1"/>
          <p:cNvSpPr txBox="1">
            <a:spLocks/>
          </p:cNvSpPr>
          <p:nvPr/>
        </p:nvSpPr>
        <p:spPr>
          <a:xfrm>
            <a:off x="5383800" y="406284"/>
            <a:ext cx="3488051" cy="11541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400" dirty="0" smtClean="0">
                <a:solidFill>
                  <a:srgbClr val="B00000"/>
                </a:solidFill>
                <a:latin typeface="Arial"/>
                <a:cs typeface="Arial"/>
              </a:rPr>
              <a:t>A celebration of feminist research, teaching, and activism on campus</a:t>
            </a:r>
            <a:endParaRPr lang="en-US" sz="2400" dirty="0">
              <a:solidFill>
                <a:srgbClr val="B00000"/>
              </a:solidFill>
              <a:latin typeface="Arial"/>
              <a:cs typeface="Arial"/>
            </a:endParaRPr>
          </a:p>
        </p:txBody>
      </p:sp>
      <p:pic>
        <p:nvPicPr>
          <p:cNvPr id="7" name="Picture 6" descr="Johnson_widget_big.jpg"/>
          <p:cNvPicPr>
            <a:picLocks noChangeAspect="1"/>
          </p:cNvPicPr>
          <p:nvPr/>
        </p:nvPicPr>
        <p:blipFill>
          <a:blip r:embed="rId2"/>
          <a:stretch>
            <a:fillRect/>
          </a:stretch>
        </p:blipFill>
        <p:spPr>
          <a:xfrm>
            <a:off x="261904" y="480984"/>
            <a:ext cx="4623816" cy="44561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904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EFBE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403" y="1456678"/>
            <a:ext cx="4637578" cy="2708922"/>
          </a:xfrm>
        </p:spPr>
        <p:txBody>
          <a:bodyPr anchor="t">
            <a:noAutofit/>
          </a:bodyPr>
          <a:lstStyle/>
          <a:p>
            <a:pPr algn="l">
              <a:lnSpc>
                <a:spcPct val="120000"/>
              </a:lnSpc>
            </a:pPr>
            <a:r>
              <a:rPr lang="en-US" sz="2400" dirty="0" smtClean="0">
                <a:solidFill>
                  <a:srgbClr val="666666"/>
                </a:solidFill>
                <a:latin typeface="Arial Black"/>
                <a:cs typeface="Arial Black"/>
              </a:rPr>
              <a:t>Thursday, November 7</a:t>
            </a:r>
            <a:br>
              <a:rPr lang="en-US" sz="2400" dirty="0" smtClean="0">
                <a:solidFill>
                  <a:srgbClr val="666666"/>
                </a:solidFill>
                <a:latin typeface="Arial Black"/>
                <a:cs typeface="Arial Black"/>
              </a:rPr>
            </a:br>
            <a:r>
              <a:rPr lang="en-US" sz="1600" dirty="0" smtClean="0">
                <a:solidFill>
                  <a:srgbClr val="666666"/>
                </a:solidFill>
                <a:latin typeface="Arial Black"/>
                <a:cs typeface="Arial Black"/>
              </a:rPr>
              <a:t>3 </a:t>
            </a:r>
            <a:r>
              <a:rPr lang="en-US" sz="1600" dirty="0" smtClean="0">
                <a:solidFill>
                  <a:srgbClr val="666666"/>
                </a:solidFill>
                <a:latin typeface="Arial Black"/>
                <a:ea typeface="ＭＳ ゴシック"/>
                <a:cs typeface="Arial Black"/>
              </a:rPr>
              <a:t>− 6:30 p.m.    EMU Gumwood Room</a:t>
            </a:r>
            <a:r>
              <a:rPr lang="en-US" sz="1200" dirty="0" smtClean="0">
                <a:solidFill>
                  <a:srgbClr val="666666"/>
                </a:solidFill>
                <a:latin typeface="Arial Black"/>
                <a:ea typeface="ＭＳ ゴシック"/>
                <a:cs typeface="Arial Black"/>
              </a:rPr>
              <a:t/>
            </a:r>
            <a:br>
              <a:rPr lang="en-US" sz="1200" dirty="0" smtClean="0">
                <a:solidFill>
                  <a:srgbClr val="666666"/>
                </a:solidFill>
                <a:latin typeface="Arial Black"/>
                <a:ea typeface="ＭＳ ゴシック"/>
                <a:cs typeface="Arial Black"/>
              </a:rPr>
            </a:br>
            <a:r>
              <a:rPr lang="en-US" sz="1200" dirty="0" smtClean="0">
                <a:solidFill>
                  <a:srgbClr val="666666"/>
                </a:solidFill>
                <a:latin typeface="Arial Black"/>
                <a:ea typeface="ＭＳ ゴシック"/>
                <a:cs typeface="Arial Black"/>
              </a:rPr>
              <a:t/>
            </a:r>
            <a:br>
              <a:rPr lang="en-US" sz="1200" dirty="0" smtClean="0">
                <a:solidFill>
                  <a:srgbClr val="666666"/>
                </a:solidFill>
                <a:latin typeface="Arial Black"/>
                <a:ea typeface="ＭＳ ゴシック"/>
                <a:cs typeface="Arial Black"/>
              </a:rPr>
            </a:br>
            <a:r>
              <a:rPr lang="en-US" sz="1400" dirty="0">
                <a:latin typeface="Arial Black"/>
                <a:ea typeface="ＭＳ ゴシック"/>
                <a:cs typeface="Arial Black"/>
              </a:rPr>
              <a:t>S</a:t>
            </a:r>
            <a:r>
              <a:rPr lang="en-US" sz="1400" dirty="0" smtClean="0">
                <a:latin typeface="Arial Black"/>
                <a:ea typeface="ＭＳ ゴシック"/>
                <a:cs typeface="Arial Black"/>
              </a:rPr>
              <a:t>pecial guest speakers including </a:t>
            </a:r>
            <a:br>
              <a:rPr lang="en-US" sz="1400" dirty="0" smtClean="0">
                <a:latin typeface="Arial Black"/>
                <a:ea typeface="ＭＳ ゴシック"/>
                <a:cs typeface="Arial Black"/>
              </a:rPr>
            </a:br>
            <a:r>
              <a:rPr lang="en-US" sz="1800" dirty="0" smtClean="0">
                <a:latin typeface="Arial Black"/>
                <a:ea typeface="ＭＳ ゴシック"/>
                <a:cs typeface="Arial Black"/>
              </a:rPr>
              <a:t>Eugene Mayor Kitty Piercy</a:t>
            </a:r>
            <a:r>
              <a:rPr lang="en-US" sz="1800" i="1" dirty="0" smtClean="0">
                <a:solidFill>
                  <a:srgbClr val="666666"/>
                </a:solidFill>
                <a:latin typeface="Arial Black"/>
                <a:ea typeface="ＭＳ ゴシック"/>
                <a:cs typeface="Arial Black"/>
              </a:rPr>
              <a:t/>
            </a:r>
            <a:br>
              <a:rPr lang="en-US" sz="1800" i="1" dirty="0" smtClean="0">
                <a:solidFill>
                  <a:srgbClr val="666666"/>
                </a:solidFill>
                <a:latin typeface="Arial Black"/>
                <a:ea typeface="ＭＳ ゴシック"/>
                <a:cs typeface="Arial Black"/>
              </a:rPr>
            </a:br>
            <a:r>
              <a:rPr lang="en-US" sz="1100" i="1" dirty="0" smtClean="0">
                <a:solidFill>
                  <a:srgbClr val="666666"/>
                </a:solidFill>
                <a:latin typeface="Arial Black"/>
                <a:ea typeface="ＭＳ ゴシック"/>
                <a:cs typeface="Arial Black"/>
              </a:rPr>
              <a:t/>
            </a:r>
            <a:br>
              <a:rPr lang="en-US" sz="1100" i="1" dirty="0" smtClean="0">
                <a:solidFill>
                  <a:srgbClr val="666666"/>
                </a:solidFill>
                <a:latin typeface="Arial Black"/>
                <a:ea typeface="ＭＳ ゴシック"/>
                <a:cs typeface="Arial Black"/>
              </a:rPr>
            </a:br>
            <a:r>
              <a:rPr lang="en-US" sz="1600" dirty="0" smtClean="0">
                <a:solidFill>
                  <a:srgbClr val="666666"/>
                </a:solidFill>
                <a:latin typeface="Arial Black"/>
                <a:ea typeface="ＭＳ ゴシック"/>
                <a:cs typeface="Arial Black"/>
              </a:rPr>
              <a:t>40th Anniversary Celebration </a:t>
            </a:r>
            <a:br>
              <a:rPr lang="en-US" sz="1600" dirty="0" smtClean="0">
                <a:solidFill>
                  <a:srgbClr val="666666"/>
                </a:solidFill>
                <a:latin typeface="Arial Black"/>
                <a:ea typeface="ＭＳ ゴシック"/>
                <a:cs typeface="Arial Black"/>
              </a:rPr>
            </a:br>
            <a:r>
              <a:rPr lang="en-US" sz="1100" dirty="0" smtClean="0">
                <a:solidFill>
                  <a:srgbClr val="666666"/>
                </a:solidFill>
                <a:latin typeface="Arial Black"/>
                <a:ea typeface="ＭＳ ゴシック"/>
                <a:cs typeface="Arial Black"/>
              </a:rPr>
              <a:t>Center for the Study of Women in Society, ASUO Women’s Center, and Department of Women’s and Gender Studies</a:t>
            </a:r>
            <a:endParaRPr lang="en-US" sz="1200" dirty="0">
              <a:solidFill>
                <a:srgbClr val="666666"/>
              </a:solidFill>
              <a:latin typeface="Arial Black"/>
              <a:cs typeface="Arial Black"/>
            </a:endParaRPr>
          </a:p>
        </p:txBody>
      </p:sp>
      <p:sp>
        <p:nvSpPr>
          <p:cNvPr id="3" name="Subtitle 2"/>
          <p:cNvSpPr>
            <a:spLocks noGrp="1"/>
          </p:cNvSpPr>
          <p:nvPr>
            <p:ph type="subTitle" idx="1"/>
          </p:nvPr>
        </p:nvSpPr>
        <p:spPr>
          <a:xfrm>
            <a:off x="508404" y="4165600"/>
            <a:ext cx="4637577" cy="971675"/>
          </a:xfrm>
        </p:spPr>
        <p:txBody>
          <a:bodyPr>
            <a:normAutofit/>
          </a:bodyPr>
          <a:lstStyle/>
          <a:p>
            <a:pPr algn="r"/>
            <a:r>
              <a:rPr lang="en-US" sz="2000" dirty="0">
                <a:solidFill>
                  <a:srgbClr val="666666"/>
                </a:solidFill>
                <a:latin typeface="Arial Black"/>
                <a:ea typeface="ＭＳ ゴシック"/>
                <a:cs typeface="Arial Black"/>
              </a:rPr>
              <a:t>Register at</a:t>
            </a:r>
          </a:p>
          <a:p>
            <a:pPr algn="r">
              <a:lnSpc>
                <a:spcPct val="70000"/>
              </a:lnSpc>
            </a:pPr>
            <a:r>
              <a:rPr lang="en-US" b="1" dirty="0" err="1">
                <a:solidFill>
                  <a:srgbClr val="B00000"/>
                </a:solidFill>
                <a:latin typeface="Arial"/>
                <a:cs typeface="Arial"/>
              </a:rPr>
              <a:t>csws.uoregon.edu</a:t>
            </a:r>
            <a:endParaRPr lang="en-US" b="1" dirty="0">
              <a:solidFill>
                <a:srgbClr val="B00000"/>
              </a:solidFill>
              <a:latin typeface="Arial"/>
              <a:cs typeface="Arial"/>
            </a:endParaRPr>
          </a:p>
        </p:txBody>
      </p:sp>
      <p:sp>
        <p:nvSpPr>
          <p:cNvPr id="6" name="Title 1"/>
          <p:cNvSpPr txBox="1">
            <a:spLocks/>
          </p:cNvSpPr>
          <p:nvPr/>
        </p:nvSpPr>
        <p:spPr>
          <a:xfrm>
            <a:off x="508404" y="268094"/>
            <a:ext cx="4672841" cy="10019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smtClean="0">
                <a:solidFill>
                  <a:srgbClr val="B00000"/>
                </a:solidFill>
                <a:latin typeface="Arial Narrow"/>
                <a:cs typeface="Arial Narrow"/>
              </a:rPr>
              <a:t>Film Premiere: </a:t>
            </a:r>
            <a:br>
              <a:rPr lang="en-US" sz="4000" b="1" dirty="0" smtClean="0">
                <a:solidFill>
                  <a:srgbClr val="B00000"/>
                </a:solidFill>
                <a:latin typeface="Arial Narrow"/>
                <a:cs typeface="Arial Narrow"/>
              </a:rPr>
            </a:br>
            <a:r>
              <a:rPr lang="en-US" sz="4000" b="1" i="1" dirty="0" smtClean="0">
                <a:latin typeface="Arial Narrow"/>
                <a:cs typeface="Arial Narrow"/>
              </a:rPr>
              <a:t>Agents of Change</a:t>
            </a:r>
          </a:p>
        </p:txBody>
      </p:sp>
      <p:sp>
        <p:nvSpPr>
          <p:cNvPr id="5" name="TextBox 4"/>
          <p:cNvSpPr txBox="1"/>
          <p:nvPr/>
        </p:nvSpPr>
        <p:spPr>
          <a:xfrm>
            <a:off x="6667609" y="1677310"/>
            <a:ext cx="1030394" cy="923330"/>
          </a:xfrm>
          <a:prstGeom prst="rect">
            <a:avLst/>
          </a:prstGeom>
          <a:noFill/>
        </p:spPr>
        <p:txBody>
          <a:bodyPr wrap="square" rtlCol="0">
            <a:spAutoFit/>
          </a:bodyPr>
          <a:lstStyle/>
          <a:p>
            <a:r>
              <a:rPr lang="en-US" dirty="0" smtClean="0"/>
              <a:t>Add Image Here</a:t>
            </a:r>
            <a:endParaRPr lang="en-US" dirty="0"/>
          </a:p>
        </p:txBody>
      </p:sp>
      <p:pic>
        <p:nvPicPr>
          <p:cNvPr id="9" name="Picture 8" descr="2013 Agents of Change DVD cover.jpg"/>
          <p:cNvPicPr>
            <a:picLocks noChangeAspect="1"/>
          </p:cNvPicPr>
          <p:nvPr/>
        </p:nvPicPr>
        <p:blipFill>
          <a:blip r:embed="rId3"/>
          <a:stretch>
            <a:fillRect/>
          </a:stretch>
        </p:blipFill>
        <p:spPr>
          <a:xfrm>
            <a:off x="5444349" y="296531"/>
            <a:ext cx="3122217" cy="4653994"/>
          </a:xfrm>
          <a:prstGeom prst="rect">
            <a:avLst/>
          </a:prstGeom>
        </p:spPr>
      </p:pic>
      <p:sp>
        <p:nvSpPr>
          <p:cNvPr id="10" name="TextBox 9"/>
          <p:cNvSpPr txBox="1"/>
          <p:nvPr/>
        </p:nvSpPr>
        <p:spPr>
          <a:xfrm>
            <a:off x="323737" y="4233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4904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EFBE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25899" y="867826"/>
            <a:ext cx="4889305" cy="2188506"/>
          </a:xfrm>
        </p:spPr>
        <p:txBody>
          <a:bodyPr anchor="t">
            <a:noAutofit/>
          </a:bodyPr>
          <a:lstStyle/>
          <a:p>
            <a:pPr algn="l">
              <a:lnSpc>
                <a:spcPct val="110000"/>
              </a:lnSpc>
            </a:pPr>
            <a:r>
              <a:rPr lang="en-US" sz="2400" dirty="0">
                <a:solidFill>
                  <a:srgbClr val="666666"/>
                </a:solidFill>
                <a:latin typeface="Arial Black"/>
                <a:ea typeface="ＭＳ ゴシック"/>
                <a:cs typeface="Arial Black"/>
              </a:rPr>
              <a:t>Friday, November 8   </a:t>
            </a:r>
            <a:r>
              <a:rPr lang="en-US" sz="1600" dirty="0">
                <a:solidFill>
                  <a:srgbClr val="666666"/>
                </a:solidFill>
                <a:latin typeface="Arial Black"/>
                <a:ea typeface="ＭＳ ゴシック"/>
                <a:cs typeface="Arial Black"/>
              </a:rPr>
              <a:t/>
            </a:r>
            <a:br>
              <a:rPr lang="en-US" sz="1600" dirty="0">
                <a:solidFill>
                  <a:srgbClr val="666666"/>
                </a:solidFill>
                <a:latin typeface="Arial Black"/>
                <a:ea typeface="ＭＳ ゴシック"/>
                <a:cs typeface="Arial Black"/>
              </a:rPr>
            </a:br>
            <a:r>
              <a:rPr lang="en-US" sz="1600" dirty="0">
                <a:solidFill>
                  <a:srgbClr val="666666"/>
                </a:solidFill>
                <a:latin typeface="Arial Black"/>
                <a:ea typeface="ＭＳ ゴシック"/>
                <a:cs typeface="Arial Black"/>
              </a:rPr>
              <a:t>9 a.m. − 5 p.m.   EMU Ballroom</a:t>
            </a:r>
            <a:br>
              <a:rPr lang="en-US" sz="1600" dirty="0">
                <a:solidFill>
                  <a:srgbClr val="666666"/>
                </a:solidFill>
                <a:latin typeface="Arial Black"/>
                <a:ea typeface="ＭＳ ゴシック"/>
                <a:cs typeface="Arial Black"/>
              </a:rPr>
            </a:br>
            <a:r>
              <a:rPr lang="en-US" sz="1200" b="1" dirty="0" smtClean="0">
                <a:solidFill>
                  <a:srgbClr val="666666"/>
                </a:solidFill>
                <a:latin typeface="Arial Narrow"/>
                <a:cs typeface="Arial Narrow"/>
              </a:rPr>
              <a:t/>
            </a:r>
            <a:br>
              <a:rPr lang="en-US" sz="1200" b="1" dirty="0" smtClean="0">
                <a:solidFill>
                  <a:srgbClr val="666666"/>
                </a:solidFill>
                <a:latin typeface="Arial Narrow"/>
                <a:cs typeface="Arial Narrow"/>
              </a:rPr>
            </a:br>
            <a:r>
              <a:rPr lang="en-US" sz="2000" dirty="0" smtClean="0">
                <a:latin typeface="Arial Black"/>
                <a:cs typeface="Arial Black"/>
              </a:rPr>
              <a:t>Sharing narratives from</a:t>
            </a:r>
            <a:br>
              <a:rPr lang="en-US" sz="2000" dirty="0" smtClean="0">
                <a:latin typeface="Arial Black"/>
                <a:cs typeface="Arial Black"/>
              </a:rPr>
            </a:br>
            <a:r>
              <a:rPr lang="en-US" sz="2000" dirty="0" smtClean="0">
                <a:latin typeface="Arial Black"/>
                <a:cs typeface="Arial Black"/>
              </a:rPr>
              <a:t>forty years of feminist research, teaching, and activism</a:t>
            </a:r>
            <a:endParaRPr lang="en-US" sz="1050" dirty="0">
              <a:latin typeface="Arial Narrow"/>
              <a:cs typeface="Arial Narrow"/>
            </a:endParaRPr>
          </a:p>
        </p:txBody>
      </p:sp>
      <p:sp>
        <p:nvSpPr>
          <p:cNvPr id="3" name="Subtitle 2"/>
          <p:cNvSpPr>
            <a:spLocks noGrp="1"/>
          </p:cNvSpPr>
          <p:nvPr>
            <p:ph type="subTitle" idx="1"/>
          </p:nvPr>
        </p:nvSpPr>
        <p:spPr>
          <a:xfrm>
            <a:off x="4063999" y="4127500"/>
            <a:ext cx="4597401" cy="939800"/>
          </a:xfrm>
        </p:spPr>
        <p:txBody>
          <a:bodyPr>
            <a:normAutofit/>
          </a:bodyPr>
          <a:lstStyle/>
          <a:p>
            <a:pPr algn="r"/>
            <a:r>
              <a:rPr lang="en-US" sz="2000" dirty="0">
                <a:solidFill>
                  <a:srgbClr val="666666"/>
                </a:solidFill>
                <a:latin typeface="Arial Black"/>
                <a:ea typeface="ＭＳ ゴシック"/>
                <a:cs typeface="Arial Black"/>
              </a:rPr>
              <a:t>Register at</a:t>
            </a:r>
          </a:p>
          <a:p>
            <a:pPr algn="r">
              <a:lnSpc>
                <a:spcPct val="70000"/>
              </a:lnSpc>
            </a:pPr>
            <a:r>
              <a:rPr lang="en-US" b="1" dirty="0" err="1">
                <a:solidFill>
                  <a:srgbClr val="B00000"/>
                </a:solidFill>
                <a:latin typeface="Arial"/>
                <a:cs typeface="Arial"/>
              </a:rPr>
              <a:t>csws.uoregon.edu</a:t>
            </a:r>
            <a:endParaRPr lang="en-US" b="1" dirty="0">
              <a:solidFill>
                <a:srgbClr val="B00000"/>
              </a:solidFill>
              <a:latin typeface="Arial"/>
              <a:cs typeface="Arial"/>
            </a:endParaRPr>
          </a:p>
          <a:p>
            <a:pPr algn="l"/>
            <a:endParaRPr lang="en-US" dirty="0">
              <a:solidFill>
                <a:srgbClr val="B00000"/>
              </a:solidFill>
              <a:latin typeface="Arial"/>
              <a:cs typeface="Arial"/>
            </a:endParaRPr>
          </a:p>
        </p:txBody>
      </p:sp>
      <p:sp>
        <p:nvSpPr>
          <p:cNvPr id="6" name="Title 1"/>
          <p:cNvSpPr txBox="1">
            <a:spLocks/>
          </p:cNvSpPr>
          <p:nvPr/>
        </p:nvSpPr>
        <p:spPr>
          <a:xfrm>
            <a:off x="0" y="0"/>
            <a:ext cx="9144000" cy="8506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rgbClr val="B00000"/>
                </a:solidFill>
                <a:latin typeface="Arial Narrow"/>
                <a:cs typeface="Arial Narrow"/>
              </a:rPr>
              <a:t>“Women’s Stories, Women’s Lives” Symposium</a:t>
            </a:r>
            <a:endParaRPr lang="en-US" sz="3600" b="1" dirty="0">
              <a:solidFill>
                <a:srgbClr val="B00000"/>
              </a:solidFill>
              <a:latin typeface="Arial Narrow"/>
              <a:cs typeface="Arial Narrow"/>
            </a:endParaRPr>
          </a:p>
        </p:txBody>
      </p:sp>
      <p:sp>
        <p:nvSpPr>
          <p:cNvPr id="5" name="TextBox 4"/>
          <p:cNvSpPr txBox="1"/>
          <p:nvPr/>
        </p:nvSpPr>
        <p:spPr>
          <a:xfrm>
            <a:off x="1557184" y="1677310"/>
            <a:ext cx="1030394" cy="923330"/>
          </a:xfrm>
          <a:prstGeom prst="rect">
            <a:avLst/>
          </a:prstGeom>
          <a:noFill/>
        </p:spPr>
        <p:txBody>
          <a:bodyPr wrap="square" rtlCol="0">
            <a:spAutoFit/>
          </a:bodyPr>
          <a:lstStyle/>
          <a:p>
            <a:r>
              <a:rPr lang="en-US" dirty="0" smtClean="0"/>
              <a:t>Add Image Here</a:t>
            </a:r>
            <a:endParaRPr lang="en-US" dirty="0"/>
          </a:p>
        </p:txBody>
      </p:sp>
      <p:pic>
        <p:nvPicPr>
          <p:cNvPr id="8" name="Picture 7" descr="Shannon Harts Photovoice Group_PP.jpg"/>
          <p:cNvPicPr>
            <a:picLocks noChangeAspect="1"/>
          </p:cNvPicPr>
          <p:nvPr/>
        </p:nvPicPr>
        <p:blipFill>
          <a:blip r:embed="rId2"/>
          <a:stretch>
            <a:fillRect/>
          </a:stretch>
        </p:blipFill>
        <p:spPr>
          <a:xfrm>
            <a:off x="355599" y="822748"/>
            <a:ext cx="3517901" cy="2872952"/>
          </a:xfrm>
          <a:prstGeom prst="rect">
            <a:avLst/>
          </a:prstGeom>
        </p:spPr>
      </p:pic>
      <p:sp>
        <p:nvSpPr>
          <p:cNvPr id="9" name="TextBox 8"/>
          <p:cNvSpPr txBox="1"/>
          <p:nvPr/>
        </p:nvSpPr>
        <p:spPr>
          <a:xfrm>
            <a:off x="177800" y="3759200"/>
            <a:ext cx="3848099" cy="1200329"/>
          </a:xfrm>
          <a:prstGeom prst="rect">
            <a:avLst/>
          </a:prstGeom>
          <a:noFill/>
        </p:spPr>
        <p:txBody>
          <a:bodyPr wrap="square" rtlCol="0">
            <a:spAutoFit/>
          </a:bodyPr>
          <a:lstStyle/>
          <a:p>
            <a:pPr algn="just"/>
            <a:r>
              <a:rPr lang="en-US" sz="1200" dirty="0" smtClean="0">
                <a:latin typeface="Arial"/>
                <a:cs typeface="Arial"/>
              </a:rPr>
              <a:t>University of Kentucky professor and UO graduate Shannon Elizabeth Bell, front center, with Harts </a:t>
            </a:r>
            <a:r>
              <a:rPr lang="en-US" sz="1200" dirty="0" err="1" smtClean="0">
                <a:latin typeface="Arial"/>
                <a:cs typeface="Arial"/>
              </a:rPr>
              <a:t>Photovoice</a:t>
            </a:r>
            <a:r>
              <a:rPr lang="en-US" sz="1200" dirty="0" smtClean="0">
                <a:latin typeface="Arial"/>
                <a:cs typeface="Arial"/>
              </a:rPr>
              <a:t> Group at their 2009 exhibit in West Virginia. Bell will be speaking about women and grass-roots environmental justice at the “Women’s Stories, Women’s Lives” Symposium on November 8.</a:t>
            </a:r>
            <a:endParaRPr lang="en-US" sz="1200" dirty="0">
              <a:latin typeface="Arial"/>
              <a:cs typeface="Arial"/>
            </a:endParaRPr>
          </a:p>
        </p:txBody>
      </p:sp>
      <p:sp>
        <p:nvSpPr>
          <p:cNvPr id="4" name="TextBox 3"/>
          <p:cNvSpPr txBox="1"/>
          <p:nvPr/>
        </p:nvSpPr>
        <p:spPr>
          <a:xfrm>
            <a:off x="4025899" y="3098801"/>
            <a:ext cx="4889305" cy="825354"/>
          </a:xfrm>
          <a:prstGeom prst="rect">
            <a:avLst/>
          </a:prstGeom>
          <a:noFill/>
        </p:spPr>
        <p:txBody>
          <a:bodyPr wrap="square" rtlCol="0">
            <a:spAutoFit/>
          </a:bodyPr>
          <a:lstStyle/>
          <a:p>
            <a:pPr>
              <a:lnSpc>
                <a:spcPct val="120000"/>
              </a:lnSpc>
            </a:pPr>
            <a:r>
              <a:rPr lang="en-US" dirty="0">
                <a:solidFill>
                  <a:srgbClr val="666666"/>
                </a:solidFill>
                <a:latin typeface="Arial Black"/>
                <a:ea typeface="ＭＳ ゴシック"/>
                <a:cs typeface="Arial Black"/>
              </a:rPr>
              <a:t>40th Anniversary Celebration </a:t>
            </a:r>
            <a:br>
              <a:rPr lang="en-US" dirty="0">
                <a:solidFill>
                  <a:srgbClr val="666666"/>
                </a:solidFill>
                <a:latin typeface="Arial Black"/>
                <a:ea typeface="ＭＳ ゴシック"/>
                <a:cs typeface="Arial Black"/>
              </a:rPr>
            </a:br>
            <a:r>
              <a:rPr lang="en-US" sz="1100" dirty="0">
                <a:solidFill>
                  <a:srgbClr val="666666"/>
                </a:solidFill>
                <a:latin typeface="Arial Black"/>
                <a:ea typeface="ＭＳ ゴシック"/>
                <a:cs typeface="Arial Black"/>
              </a:rPr>
              <a:t>Center for the Study of Women in Society, ASUO Women’s Center, and Department of Women’s and Gender Studies</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258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EFBE8"/>
        </a:solidFill>
        <a:effectLst/>
      </p:bgPr>
    </p:bg>
    <p:spTree>
      <p:nvGrpSpPr>
        <p:cNvPr id="1" name=""/>
        <p:cNvGrpSpPr/>
        <p:nvPr/>
      </p:nvGrpSpPr>
      <p:grpSpPr>
        <a:xfrm>
          <a:off x="0" y="0"/>
          <a:ext cx="0" cy="0"/>
          <a:chOff x="0" y="0"/>
          <a:chExt cx="0" cy="0"/>
        </a:xfrm>
      </p:grpSpPr>
      <p:pic>
        <p:nvPicPr>
          <p:cNvPr id="8" name="Picture 7" descr="Lathe_of_Heaven_bookcover.tiff"/>
          <p:cNvPicPr>
            <a:picLocks noChangeAspect="1"/>
          </p:cNvPicPr>
          <p:nvPr/>
        </p:nvPicPr>
        <p:blipFill>
          <a:blip r:embed="rId2"/>
          <a:stretch>
            <a:fillRect/>
          </a:stretch>
        </p:blipFill>
        <p:spPr>
          <a:xfrm>
            <a:off x="-11396" y="3490"/>
            <a:ext cx="3365760" cy="5143500"/>
          </a:xfrm>
          <a:prstGeom prst="rect">
            <a:avLst/>
          </a:prstGeom>
        </p:spPr>
      </p:pic>
      <p:sp>
        <p:nvSpPr>
          <p:cNvPr id="2" name="Title 1"/>
          <p:cNvSpPr>
            <a:spLocks noGrp="1"/>
          </p:cNvSpPr>
          <p:nvPr>
            <p:ph type="ctrTitle"/>
          </p:nvPr>
        </p:nvSpPr>
        <p:spPr>
          <a:xfrm>
            <a:off x="3354364" y="2669754"/>
            <a:ext cx="3648262" cy="931206"/>
          </a:xfrm>
        </p:spPr>
        <p:txBody>
          <a:bodyPr anchor="t">
            <a:noAutofit/>
          </a:bodyPr>
          <a:lstStyle/>
          <a:p>
            <a:pPr algn="l">
              <a:lnSpc>
                <a:spcPct val="120000"/>
              </a:lnSpc>
            </a:pPr>
            <a:r>
              <a:rPr lang="en-US" sz="2400" dirty="0" smtClean="0">
                <a:solidFill>
                  <a:srgbClr val="666666"/>
                </a:solidFill>
                <a:latin typeface="Arial Black"/>
                <a:cs typeface="Arial Black"/>
              </a:rPr>
              <a:t>Friday, November 8 </a:t>
            </a:r>
            <a:br>
              <a:rPr lang="en-US" sz="2400" dirty="0" smtClean="0">
                <a:solidFill>
                  <a:srgbClr val="666666"/>
                </a:solidFill>
                <a:latin typeface="Arial Black"/>
                <a:cs typeface="Arial Black"/>
              </a:rPr>
            </a:br>
            <a:r>
              <a:rPr lang="en-US" sz="2400" dirty="0" smtClean="0">
                <a:solidFill>
                  <a:srgbClr val="666666"/>
                </a:solidFill>
                <a:latin typeface="Arial Black"/>
                <a:cs typeface="Arial Black"/>
              </a:rPr>
              <a:t>6:30 p.m. </a:t>
            </a:r>
            <a:r>
              <a:rPr lang="en-US" sz="2400" dirty="0" smtClean="0">
                <a:solidFill>
                  <a:srgbClr val="666666"/>
                </a:solidFill>
                <a:latin typeface="Arial Black"/>
                <a:ea typeface="ＭＳ ゴシック"/>
                <a:cs typeface="Arial Black"/>
              </a:rPr>
              <a:t>− </a:t>
            </a:r>
            <a:r>
              <a:rPr lang="en-US" sz="2400" dirty="0" smtClean="0">
                <a:solidFill>
                  <a:srgbClr val="666666"/>
                </a:solidFill>
                <a:latin typeface="Arial Black"/>
                <a:cs typeface="Arial Black"/>
              </a:rPr>
              <a:t>9 p.m.  </a:t>
            </a:r>
            <a:br>
              <a:rPr lang="en-US" sz="2400" dirty="0" smtClean="0">
                <a:solidFill>
                  <a:srgbClr val="666666"/>
                </a:solidFill>
                <a:latin typeface="Arial Black"/>
                <a:cs typeface="Arial Black"/>
              </a:rPr>
            </a:br>
            <a:r>
              <a:rPr lang="en-US" sz="2400" dirty="0" smtClean="0">
                <a:solidFill>
                  <a:srgbClr val="666666"/>
                </a:solidFill>
                <a:latin typeface="Arial Black"/>
                <a:cs typeface="Arial Black"/>
              </a:rPr>
              <a:t>EMU Ballroom</a:t>
            </a:r>
            <a:r>
              <a:rPr lang="en-US" sz="1600" dirty="0" smtClean="0">
                <a:solidFill>
                  <a:srgbClr val="666666"/>
                </a:solidFill>
                <a:latin typeface="Arial Black"/>
                <a:cs typeface="Arial Black"/>
              </a:rPr>
              <a:t/>
            </a:r>
            <a:br>
              <a:rPr lang="en-US" sz="1600" dirty="0" smtClean="0">
                <a:solidFill>
                  <a:srgbClr val="666666"/>
                </a:solidFill>
                <a:latin typeface="Arial Black"/>
                <a:cs typeface="Arial Black"/>
              </a:rPr>
            </a:br>
            <a:r>
              <a:rPr lang="en-US" sz="1600" dirty="0" smtClean="0">
                <a:solidFill>
                  <a:srgbClr val="666666"/>
                </a:solidFill>
                <a:latin typeface="Arial Black"/>
                <a:cs typeface="Arial Black"/>
              </a:rPr>
              <a:t/>
            </a:r>
            <a:br>
              <a:rPr lang="en-US" sz="1600" dirty="0" smtClean="0">
                <a:solidFill>
                  <a:srgbClr val="666666"/>
                </a:solidFill>
                <a:latin typeface="Arial Black"/>
                <a:cs typeface="Arial Black"/>
              </a:rPr>
            </a:br>
            <a:endParaRPr lang="en-US" sz="1800" dirty="0">
              <a:solidFill>
                <a:srgbClr val="666666"/>
              </a:solidFill>
              <a:latin typeface="Arial Black"/>
              <a:cs typeface="Arial Black"/>
            </a:endParaRPr>
          </a:p>
        </p:txBody>
      </p:sp>
      <p:sp>
        <p:nvSpPr>
          <p:cNvPr id="6" name="Title 1"/>
          <p:cNvSpPr txBox="1">
            <a:spLocks/>
          </p:cNvSpPr>
          <p:nvPr/>
        </p:nvSpPr>
        <p:spPr>
          <a:xfrm>
            <a:off x="3286078" y="1003300"/>
            <a:ext cx="3978322" cy="20100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800" b="1" dirty="0" smtClean="0">
                <a:solidFill>
                  <a:srgbClr val="B00000"/>
                </a:solidFill>
                <a:latin typeface="Arial Narrow"/>
                <a:cs typeface="Arial Narrow"/>
              </a:rPr>
              <a:t>“A Conversation with </a:t>
            </a:r>
          </a:p>
          <a:p>
            <a:pPr algn="l">
              <a:lnSpc>
                <a:spcPct val="90000"/>
              </a:lnSpc>
            </a:pPr>
            <a:r>
              <a:rPr lang="en-US" sz="4000" b="1" dirty="0" smtClean="0">
                <a:solidFill>
                  <a:srgbClr val="B00000"/>
                </a:solidFill>
                <a:latin typeface="Arial Narrow"/>
                <a:cs typeface="Arial Narrow"/>
              </a:rPr>
              <a:t>Ursula K. Le </a:t>
            </a:r>
            <a:r>
              <a:rPr lang="en-US" sz="4000" b="1" dirty="0" err="1" smtClean="0">
                <a:solidFill>
                  <a:srgbClr val="B00000"/>
                </a:solidFill>
                <a:latin typeface="Arial Narrow"/>
                <a:cs typeface="Arial Narrow"/>
              </a:rPr>
              <a:t>Guin</a:t>
            </a:r>
            <a:r>
              <a:rPr lang="en-US" sz="4000" b="1" dirty="0" smtClean="0">
                <a:solidFill>
                  <a:srgbClr val="B00000"/>
                </a:solidFill>
                <a:latin typeface="Arial Narrow"/>
                <a:cs typeface="Arial Narrow"/>
              </a:rPr>
              <a:t>”</a:t>
            </a:r>
            <a:endParaRPr lang="en-US" sz="4000" b="1" dirty="0">
              <a:solidFill>
                <a:srgbClr val="B00000"/>
              </a:solidFill>
              <a:latin typeface="Arial Narrow"/>
              <a:cs typeface="Arial Narrow"/>
            </a:endParaRPr>
          </a:p>
        </p:txBody>
      </p:sp>
      <p:pic>
        <p:nvPicPr>
          <p:cNvPr id="7" name="Picture 6" descr="Ursula Le Guin-Dan Tuffs Credit.psd"/>
          <p:cNvPicPr>
            <a:picLocks noChangeAspect="1"/>
          </p:cNvPicPr>
          <p:nvPr/>
        </p:nvPicPr>
        <p:blipFill>
          <a:blip r:embed="rId3"/>
          <a:stretch>
            <a:fillRect/>
          </a:stretch>
        </p:blipFill>
        <p:spPr>
          <a:xfrm>
            <a:off x="7086404" y="816230"/>
            <a:ext cx="1828800" cy="2743200"/>
          </a:xfrm>
          <a:prstGeom prst="rect">
            <a:avLst/>
          </a:prstGeom>
        </p:spPr>
      </p:pic>
      <p:sp>
        <p:nvSpPr>
          <p:cNvPr id="9" name="TextBox 8"/>
          <p:cNvSpPr txBox="1"/>
          <p:nvPr/>
        </p:nvSpPr>
        <p:spPr>
          <a:xfrm>
            <a:off x="7086404" y="3559430"/>
            <a:ext cx="1828800" cy="215444"/>
          </a:xfrm>
          <a:prstGeom prst="rect">
            <a:avLst/>
          </a:prstGeom>
          <a:noFill/>
        </p:spPr>
        <p:txBody>
          <a:bodyPr wrap="square" rtlCol="0">
            <a:spAutoFit/>
          </a:bodyPr>
          <a:lstStyle/>
          <a:p>
            <a:r>
              <a:rPr lang="en-US" sz="800" dirty="0" smtClean="0"/>
              <a:t>Ursula K. Le </a:t>
            </a:r>
            <a:r>
              <a:rPr lang="en-US" sz="800" dirty="0" err="1" smtClean="0"/>
              <a:t>Guin</a:t>
            </a:r>
            <a:r>
              <a:rPr lang="en-US" sz="800" dirty="0" smtClean="0"/>
              <a:t> / Photo by Dan Tuffs </a:t>
            </a:r>
            <a:endParaRPr lang="en-US" sz="800" dirty="0"/>
          </a:p>
        </p:txBody>
      </p:sp>
      <p:sp>
        <p:nvSpPr>
          <p:cNvPr id="10" name="Subtitle 2"/>
          <p:cNvSpPr>
            <a:spLocks noGrp="1"/>
          </p:cNvSpPr>
          <p:nvPr>
            <p:ph type="subTitle" idx="1"/>
          </p:nvPr>
        </p:nvSpPr>
        <p:spPr>
          <a:xfrm>
            <a:off x="4292599" y="4127500"/>
            <a:ext cx="4597401" cy="939800"/>
          </a:xfrm>
        </p:spPr>
        <p:txBody>
          <a:bodyPr>
            <a:normAutofit/>
          </a:bodyPr>
          <a:lstStyle/>
          <a:p>
            <a:pPr algn="r"/>
            <a:r>
              <a:rPr lang="en-US" sz="2000" dirty="0">
                <a:solidFill>
                  <a:srgbClr val="666666"/>
                </a:solidFill>
                <a:latin typeface="Arial Black"/>
                <a:ea typeface="ＭＳ ゴシック"/>
                <a:cs typeface="Arial Black"/>
              </a:rPr>
              <a:t>Register at</a:t>
            </a:r>
          </a:p>
          <a:p>
            <a:pPr algn="r">
              <a:lnSpc>
                <a:spcPct val="70000"/>
              </a:lnSpc>
            </a:pPr>
            <a:r>
              <a:rPr lang="en-US" b="1" dirty="0" err="1">
                <a:solidFill>
                  <a:srgbClr val="B00000"/>
                </a:solidFill>
                <a:latin typeface="Arial"/>
                <a:cs typeface="Arial"/>
              </a:rPr>
              <a:t>csws.uoregon.edu</a:t>
            </a:r>
            <a:endParaRPr lang="en-US" b="1" dirty="0">
              <a:solidFill>
                <a:srgbClr val="B00000"/>
              </a:solidFill>
              <a:latin typeface="Arial"/>
              <a:cs typeface="Arial"/>
            </a:endParaRPr>
          </a:p>
          <a:p>
            <a:pPr algn="l"/>
            <a:endParaRPr lang="en-US" dirty="0">
              <a:solidFill>
                <a:srgbClr val="B00000"/>
              </a:solidFill>
              <a:latin typeface="Arial"/>
              <a:cs typeface="Arial"/>
            </a:endParaRPr>
          </a:p>
        </p:txBody>
      </p:sp>
      <p:sp>
        <p:nvSpPr>
          <p:cNvPr id="11" name="TextBox 10"/>
          <p:cNvSpPr txBox="1"/>
          <p:nvPr/>
        </p:nvSpPr>
        <p:spPr>
          <a:xfrm>
            <a:off x="3436589" y="101600"/>
            <a:ext cx="5453411" cy="1112099"/>
          </a:xfrm>
          <a:prstGeom prst="rect">
            <a:avLst/>
          </a:prstGeom>
          <a:noFill/>
        </p:spPr>
        <p:txBody>
          <a:bodyPr wrap="square" rtlCol="0">
            <a:spAutoFit/>
          </a:bodyPr>
          <a:lstStyle/>
          <a:p>
            <a:pPr>
              <a:lnSpc>
                <a:spcPct val="120000"/>
              </a:lnSpc>
            </a:pPr>
            <a:r>
              <a:rPr lang="en-US" sz="2800" b="1" dirty="0">
                <a:solidFill>
                  <a:srgbClr val="666666"/>
                </a:solidFill>
                <a:latin typeface="Arial"/>
                <a:ea typeface="+mj-ea"/>
                <a:cs typeface="Arial"/>
              </a:rPr>
              <a:t>40th Anniversary Celebration Keynote Event: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25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EFBE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015" y="1765299"/>
            <a:ext cx="4926189" cy="2641601"/>
          </a:xfrm>
        </p:spPr>
        <p:txBody>
          <a:bodyPr anchor="t">
            <a:noAutofit/>
          </a:bodyPr>
          <a:lstStyle/>
          <a:p>
            <a:pPr algn="l">
              <a:lnSpc>
                <a:spcPct val="120000"/>
              </a:lnSpc>
            </a:pPr>
            <a:r>
              <a:rPr lang="en-US" sz="2400" dirty="0">
                <a:solidFill>
                  <a:srgbClr val="666666"/>
                </a:solidFill>
                <a:latin typeface="Arial Black"/>
                <a:ea typeface="ＭＳ ゴシック"/>
                <a:cs typeface="Arial Black"/>
              </a:rPr>
              <a:t>Saturday, </a:t>
            </a:r>
            <a:r>
              <a:rPr lang="en-US" sz="2400" dirty="0" smtClean="0">
                <a:solidFill>
                  <a:srgbClr val="666666"/>
                </a:solidFill>
                <a:latin typeface="Arial Black"/>
                <a:ea typeface="ＭＳ ゴシック"/>
                <a:cs typeface="Arial Black"/>
              </a:rPr>
              <a:t>November </a:t>
            </a:r>
            <a:r>
              <a:rPr lang="en-US" sz="2400" dirty="0">
                <a:solidFill>
                  <a:srgbClr val="666666"/>
                </a:solidFill>
                <a:latin typeface="Arial Black"/>
                <a:ea typeface="ＭＳ ゴシック"/>
                <a:cs typeface="Arial Black"/>
              </a:rPr>
              <a:t>9 </a:t>
            </a:r>
            <a:r>
              <a:rPr lang="en-US" sz="2400" dirty="0" smtClean="0">
                <a:solidFill>
                  <a:srgbClr val="666666"/>
                </a:solidFill>
                <a:latin typeface="Arial Black"/>
                <a:ea typeface="ＭＳ ゴシック"/>
                <a:cs typeface="Arial Black"/>
              </a:rPr>
              <a:t/>
            </a:r>
            <a:br>
              <a:rPr lang="en-US" sz="2400" dirty="0" smtClean="0">
                <a:solidFill>
                  <a:srgbClr val="666666"/>
                </a:solidFill>
                <a:latin typeface="Arial Black"/>
                <a:ea typeface="ＭＳ ゴシック"/>
                <a:cs typeface="Arial Black"/>
              </a:rPr>
            </a:br>
            <a:r>
              <a:rPr lang="en-US" sz="1800" dirty="0" smtClean="0">
                <a:solidFill>
                  <a:srgbClr val="666666"/>
                </a:solidFill>
                <a:latin typeface="Arial Black"/>
                <a:ea typeface="ＭＳ ゴシック"/>
                <a:cs typeface="Arial Black"/>
              </a:rPr>
              <a:t>9 </a:t>
            </a:r>
            <a:r>
              <a:rPr lang="en-US" sz="1800" dirty="0">
                <a:solidFill>
                  <a:srgbClr val="666666"/>
                </a:solidFill>
                <a:latin typeface="Arial Black"/>
                <a:ea typeface="ＭＳ ゴシック"/>
                <a:cs typeface="Arial Black"/>
              </a:rPr>
              <a:t>a.m. − 6 </a:t>
            </a:r>
            <a:r>
              <a:rPr lang="en-US" sz="1800" dirty="0" smtClean="0">
                <a:solidFill>
                  <a:srgbClr val="666666"/>
                </a:solidFill>
                <a:latin typeface="Arial Black"/>
                <a:ea typeface="ＭＳ ゴシック"/>
                <a:cs typeface="Arial Black"/>
              </a:rPr>
              <a:t>p.m. EMU Ballroom</a:t>
            </a:r>
            <a:br>
              <a:rPr lang="en-US" sz="1800" dirty="0" smtClean="0">
                <a:solidFill>
                  <a:srgbClr val="666666"/>
                </a:solidFill>
                <a:latin typeface="Arial Black"/>
                <a:ea typeface="ＭＳ ゴシック"/>
                <a:cs typeface="Arial Black"/>
              </a:rPr>
            </a:br>
            <a:r>
              <a:rPr lang="en-US" sz="2000" i="1" dirty="0" smtClean="0">
                <a:solidFill>
                  <a:srgbClr val="666666"/>
                </a:solidFill>
                <a:latin typeface="Arial Narrow"/>
                <a:cs typeface="Arial Narrow"/>
              </a:rPr>
              <a:t>An exploration of science fiction and utopian ideas in imagining feminist futures</a:t>
            </a:r>
            <a:r>
              <a:rPr lang="en-US" sz="1800" i="1" dirty="0">
                <a:solidFill>
                  <a:srgbClr val="666666"/>
                </a:solidFill>
                <a:latin typeface="Arial Narrow"/>
                <a:cs typeface="Arial Narrow"/>
              </a:rPr>
              <a:t/>
            </a:r>
            <a:br>
              <a:rPr lang="en-US" sz="1800" i="1" dirty="0">
                <a:solidFill>
                  <a:srgbClr val="666666"/>
                </a:solidFill>
                <a:latin typeface="Arial Narrow"/>
                <a:cs typeface="Arial Narrow"/>
              </a:rPr>
            </a:br>
            <a:r>
              <a:rPr lang="en-US" sz="1200" dirty="0" smtClean="0">
                <a:solidFill>
                  <a:srgbClr val="666666"/>
                </a:solidFill>
                <a:latin typeface="Arial Narrow"/>
                <a:cs typeface="Arial Narrow"/>
              </a:rPr>
              <a:t/>
            </a:r>
            <a:br>
              <a:rPr lang="en-US" sz="1200" dirty="0" smtClean="0">
                <a:solidFill>
                  <a:srgbClr val="666666"/>
                </a:solidFill>
                <a:latin typeface="Arial Narrow"/>
                <a:cs typeface="Arial Narrow"/>
              </a:rPr>
            </a:br>
            <a:r>
              <a:rPr lang="en-US" sz="1500" dirty="0" smtClean="0">
                <a:solidFill>
                  <a:srgbClr val="666666"/>
                </a:solidFill>
                <a:latin typeface="Arial Narrow"/>
                <a:cs typeface="Arial Narrow"/>
              </a:rPr>
              <a:t>40</a:t>
            </a:r>
            <a:r>
              <a:rPr lang="en-US" sz="1500" baseline="30000" dirty="0" smtClean="0">
                <a:solidFill>
                  <a:srgbClr val="666666"/>
                </a:solidFill>
                <a:latin typeface="Arial Narrow"/>
                <a:cs typeface="Arial Narrow"/>
              </a:rPr>
              <a:t>th</a:t>
            </a:r>
            <a:r>
              <a:rPr lang="en-US" sz="1500" dirty="0" smtClean="0">
                <a:solidFill>
                  <a:srgbClr val="666666"/>
                </a:solidFill>
                <a:latin typeface="Arial Narrow"/>
                <a:cs typeface="Arial Narrow"/>
              </a:rPr>
              <a:t> Anniversary Celebration event with award-winning authors Suzy McKee </a:t>
            </a:r>
            <a:r>
              <a:rPr lang="en-US" sz="1500" dirty="0" err="1" smtClean="0">
                <a:solidFill>
                  <a:srgbClr val="666666"/>
                </a:solidFill>
                <a:latin typeface="Arial Narrow"/>
                <a:cs typeface="Arial Narrow"/>
              </a:rPr>
              <a:t>Charnas</a:t>
            </a:r>
            <a:r>
              <a:rPr lang="en-US" sz="1500" dirty="0" smtClean="0">
                <a:solidFill>
                  <a:srgbClr val="666666"/>
                </a:solidFill>
                <a:latin typeface="Arial Narrow"/>
                <a:cs typeface="Arial Narrow"/>
              </a:rPr>
              <a:t>, L. </a:t>
            </a:r>
            <a:r>
              <a:rPr lang="en-US" sz="1500" dirty="0" err="1" smtClean="0">
                <a:solidFill>
                  <a:srgbClr val="666666"/>
                </a:solidFill>
                <a:latin typeface="Arial Narrow"/>
                <a:cs typeface="Arial Narrow"/>
              </a:rPr>
              <a:t>Timmel</a:t>
            </a:r>
            <a:r>
              <a:rPr lang="en-US" sz="1500" dirty="0" smtClean="0">
                <a:solidFill>
                  <a:srgbClr val="666666"/>
                </a:solidFill>
                <a:latin typeface="Arial Narrow"/>
                <a:cs typeface="Arial Narrow"/>
              </a:rPr>
              <a:t> Duchamp, Molly Gloss, Andrea Hairston, Vonda N. McIntyre, and Kate Wilhelm</a:t>
            </a:r>
            <a:endParaRPr lang="en-US" sz="1500" dirty="0">
              <a:solidFill>
                <a:srgbClr val="666666"/>
              </a:solidFill>
              <a:latin typeface="Arial Narrow"/>
              <a:cs typeface="Arial Narrow"/>
            </a:endParaRPr>
          </a:p>
        </p:txBody>
      </p:sp>
      <p:sp>
        <p:nvSpPr>
          <p:cNvPr id="6" name="Title 1"/>
          <p:cNvSpPr txBox="1">
            <a:spLocks/>
          </p:cNvSpPr>
          <p:nvPr/>
        </p:nvSpPr>
        <p:spPr>
          <a:xfrm>
            <a:off x="3989015" y="948697"/>
            <a:ext cx="4655513" cy="7023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B00000"/>
                </a:solidFill>
                <a:latin typeface="Arial"/>
                <a:cs typeface="Arial"/>
              </a:rPr>
              <a:t>Sally Miller Gearhart </a:t>
            </a:r>
          </a:p>
          <a:p>
            <a:pPr algn="l"/>
            <a:r>
              <a:rPr lang="en-US" sz="2800" b="1" dirty="0" smtClean="0">
                <a:solidFill>
                  <a:srgbClr val="B00000"/>
                </a:solidFill>
                <a:latin typeface="Arial"/>
                <a:cs typeface="Arial"/>
              </a:rPr>
              <a:t>“Worlds Beyond World</a:t>
            </a:r>
            <a:r>
              <a:rPr lang="en-US" sz="2800" b="1" dirty="0" smtClean="0">
                <a:solidFill>
                  <a:srgbClr val="B00000"/>
                </a:solidFill>
                <a:latin typeface="Arial Narrow"/>
                <a:cs typeface="Arial Narrow"/>
              </a:rPr>
              <a:t>”</a:t>
            </a:r>
            <a:endParaRPr lang="en-US" sz="4800" b="1" dirty="0">
              <a:solidFill>
                <a:srgbClr val="B00000"/>
              </a:solidFill>
              <a:latin typeface="Arial Narrow"/>
              <a:cs typeface="Arial Narrow"/>
            </a:endParaRPr>
          </a:p>
        </p:txBody>
      </p:sp>
      <p:pic>
        <p:nvPicPr>
          <p:cNvPr id="4" name="Picture 3" descr="SF image for symposium.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315" t="21398" r="14699" b="21826"/>
          <a:stretch/>
        </p:blipFill>
        <p:spPr>
          <a:xfrm>
            <a:off x="317500" y="923297"/>
            <a:ext cx="3479799" cy="398626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0500" y="104078"/>
            <a:ext cx="8597704" cy="1061829"/>
          </a:xfrm>
          <a:prstGeom prst="rect">
            <a:avLst/>
          </a:prstGeom>
          <a:noFill/>
        </p:spPr>
        <p:txBody>
          <a:bodyPr wrap="square" rtlCol="0">
            <a:spAutoFit/>
          </a:bodyPr>
          <a:lstStyle/>
          <a:p>
            <a:r>
              <a:rPr lang="en-US" sz="4500" b="1" dirty="0">
                <a:solidFill>
                  <a:srgbClr val="B00000"/>
                </a:solidFill>
                <a:latin typeface="Arial Narrow"/>
                <a:cs typeface="Arial Narrow"/>
              </a:rPr>
              <a:t>Feminist Science Fiction Symposium</a:t>
            </a:r>
          </a:p>
          <a:p>
            <a:endParaRPr lang="en-US" dirty="0"/>
          </a:p>
        </p:txBody>
      </p:sp>
      <p:sp>
        <p:nvSpPr>
          <p:cNvPr id="10" name="Subtitle 2"/>
          <p:cNvSpPr>
            <a:spLocks noGrp="1"/>
          </p:cNvSpPr>
          <p:nvPr>
            <p:ph type="subTitle" idx="1"/>
          </p:nvPr>
        </p:nvSpPr>
        <p:spPr>
          <a:xfrm>
            <a:off x="4292599" y="4191000"/>
            <a:ext cx="4597401" cy="939800"/>
          </a:xfrm>
        </p:spPr>
        <p:txBody>
          <a:bodyPr>
            <a:normAutofit/>
          </a:bodyPr>
          <a:lstStyle/>
          <a:p>
            <a:pPr algn="r"/>
            <a:r>
              <a:rPr lang="en-US" sz="2000" dirty="0">
                <a:solidFill>
                  <a:srgbClr val="666666"/>
                </a:solidFill>
                <a:latin typeface="Arial Black"/>
                <a:ea typeface="ＭＳ ゴシック"/>
                <a:cs typeface="Arial Black"/>
              </a:rPr>
              <a:t>Register at</a:t>
            </a:r>
          </a:p>
          <a:p>
            <a:pPr algn="r">
              <a:lnSpc>
                <a:spcPct val="70000"/>
              </a:lnSpc>
            </a:pPr>
            <a:r>
              <a:rPr lang="en-US" b="1" dirty="0" err="1">
                <a:solidFill>
                  <a:srgbClr val="B00000"/>
                </a:solidFill>
                <a:latin typeface="Arial"/>
                <a:cs typeface="Arial"/>
              </a:rPr>
              <a:t>csws.uoregon.edu</a:t>
            </a:r>
            <a:endParaRPr lang="en-US" b="1" dirty="0">
              <a:solidFill>
                <a:srgbClr val="B00000"/>
              </a:solidFill>
              <a:latin typeface="Arial"/>
              <a:cs typeface="Arial"/>
            </a:endParaRPr>
          </a:p>
          <a:p>
            <a:pPr algn="l"/>
            <a:endParaRPr lang="en-US" dirty="0">
              <a:solidFill>
                <a:srgbClr val="B00000"/>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25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553</TotalTime>
  <Words>365</Words>
  <Application>Microsoft Macintosh PowerPoint</Application>
  <PresentationFormat>On-screen Show (16:9)</PresentationFormat>
  <Paragraphs>30</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November 7 − 9, 2013 Erb Memorial Union University of Oregon  Presented by the Center for the Study of Women in Society, ASUO Women’s Center, and the Department of Women’s and Gender Studies</vt:lpstr>
      <vt:lpstr>Thursday, November 7 3 − 6:30 p.m.    EMU Gumwood Room  Special guest speakers including  Eugene Mayor Kitty Piercy  40th Anniversary Celebration  Center for the Study of Women in Society, ASUO Women’s Center, and Department of Women’s and Gender Studies</vt:lpstr>
      <vt:lpstr>Friday, November 8    9 a.m. − 5 p.m.   EMU Ballroom  Sharing narratives from forty years of feminist research, teaching, and activism</vt:lpstr>
      <vt:lpstr>Friday, November 8  6:30 p.m. − 9 p.m.   EMU Ballroom  </vt:lpstr>
      <vt:lpstr>Saturday, November 9  9 a.m. − 6 p.m. EMU Ballroom An exploration of science fiction and utopian ideas in imagining feminist futures  40th Anniversary Celebration event with award-winning authors Suzy McKee Charnas, L. Timmel Duchamp, Molly Gloss, Andrea Hairston, Vonda N. McIntyre, and Kate Wilhelm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Alice Evans</cp:lastModifiedBy>
  <cp:revision>67</cp:revision>
  <dcterms:created xsi:type="dcterms:W3CDTF">2013-09-24T16:26:25Z</dcterms:created>
  <dcterms:modified xsi:type="dcterms:W3CDTF">2013-09-24T16:32:14Z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